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12" r:id="rId3"/>
    <p:sldId id="413" r:id="rId4"/>
    <p:sldId id="418" r:id="rId5"/>
    <p:sldId id="416" r:id="rId6"/>
    <p:sldId id="415" r:id="rId7"/>
    <p:sldId id="419" r:id="rId8"/>
    <p:sldId id="421" r:id="rId9"/>
    <p:sldId id="420" r:id="rId10"/>
    <p:sldId id="422" r:id="rId11"/>
    <p:sldId id="423" r:id="rId12"/>
    <p:sldId id="424" r:id="rId13"/>
    <p:sldId id="425" r:id="rId14"/>
    <p:sldId id="426" r:id="rId15"/>
    <p:sldId id="427" r:id="rId16"/>
    <p:sldId id="42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4A0"/>
    <a:srgbClr val="3DD3C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84230" autoAdjust="0"/>
  </p:normalViewPr>
  <p:slideViewPr>
    <p:cSldViewPr snapToGrid="0" snapToObjects="1">
      <p:cViewPr varScale="1">
        <p:scale>
          <a:sx n="96" d="100"/>
          <a:sy n="96" d="100"/>
        </p:scale>
        <p:origin x="20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Electricity Generation Mix- Sri Lanka 2016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8FC-480D-AD4D-F846A6E427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8FC-480D-AD4D-F846A6E427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8FC-480D-AD4D-F846A6E427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8FC-480D-AD4D-F846A6E427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Sheet1!$L$3:$L$6</c:f>
              <c:strCache>
                <c:ptCount val="4"/>
                <c:pt idx="0">
                  <c:v>Hydro</c:v>
                </c:pt>
                <c:pt idx="1">
                  <c:v>Coal</c:v>
                </c:pt>
                <c:pt idx="2">
                  <c:v>Oil</c:v>
                </c:pt>
                <c:pt idx="3">
                  <c:v>Non conventional RE</c:v>
                </c:pt>
              </c:strCache>
            </c:strRef>
          </c:cat>
          <c:val>
            <c:numRef>
              <c:f>Sheet1!$M$3:$M$6</c:f>
              <c:numCache>
                <c:formatCode>General</c:formatCode>
                <c:ptCount val="4"/>
                <c:pt idx="0">
                  <c:v>24</c:v>
                </c:pt>
                <c:pt idx="1">
                  <c:v>35</c:v>
                </c:pt>
                <c:pt idx="2">
                  <c:v>32</c:v>
                </c:pt>
                <c:pt idx="3">
                  <c:v>8</c:v>
                </c:pt>
              </c:numCache>
            </c:numRef>
          </c:val>
          <c:extLst>
            <c:ext xmlns:c16="http://schemas.microsoft.com/office/drawing/2014/chart" uri="{C3380CC4-5D6E-409C-BE32-E72D297353CC}">
              <c16:uniqueId val="{00000008-E8FC-480D-AD4D-F846A6E427F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0060646933022264"/>
          <c:y val="0.37579737174166034"/>
          <c:w val="0.22223303684261689"/>
          <c:h val="0.2904257060873012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Electricity Generation Capacity- 2016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140-4D80-BA2C-F043E4284C6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140-4D80-BA2C-F043E4284C6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140-4D80-BA2C-F043E4284C6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140-4D80-BA2C-F043E4284C6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Sheet1!$L$3:$L$6</c:f>
              <c:strCache>
                <c:ptCount val="4"/>
                <c:pt idx="0">
                  <c:v>Hydro</c:v>
                </c:pt>
                <c:pt idx="1">
                  <c:v>Coal</c:v>
                </c:pt>
                <c:pt idx="2">
                  <c:v>Oil</c:v>
                </c:pt>
                <c:pt idx="3">
                  <c:v>Non conventional RE</c:v>
                </c:pt>
              </c:strCache>
            </c:strRef>
          </c:cat>
          <c:val>
            <c:numRef>
              <c:f>Sheet1!$M$3:$M$6</c:f>
              <c:numCache>
                <c:formatCode>General</c:formatCode>
                <c:ptCount val="4"/>
                <c:pt idx="0">
                  <c:v>1377</c:v>
                </c:pt>
                <c:pt idx="1">
                  <c:v>855</c:v>
                </c:pt>
                <c:pt idx="2">
                  <c:v>1177</c:v>
                </c:pt>
                <c:pt idx="3">
                  <c:v>477</c:v>
                </c:pt>
              </c:numCache>
            </c:numRef>
          </c:val>
          <c:extLst>
            <c:ext xmlns:c16="http://schemas.microsoft.com/office/drawing/2014/chart" uri="{C3380CC4-5D6E-409C-BE32-E72D297353CC}">
              <c16:uniqueId val="{00000008-7140-4D80-BA2C-F043E4284C6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dirty="0"/>
              <a:t>Capacity to generate Vs Actual Generation %- 2016</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Sheet1!$L$3:$L$6</c:f>
              <c:strCache>
                <c:ptCount val="4"/>
                <c:pt idx="0">
                  <c:v>Hydro</c:v>
                </c:pt>
                <c:pt idx="1">
                  <c:v>Coal</c:v>
                </c:pt>
                <c:pt idx="2">
                  <c:v>Oil</c:v>
                </c:pt>
                <c:pt idx="3">
                  <c:v>Non conventional RE</c:v>
                </c:pt>
              </c:strCache>
            </c:strRef>
          </c:cat>
          <c:val>
            <c:numRef>
              <c:f>Sheet1!$M$3:$M$6</c:f>
              <c:numCache>
                <c:formatCode>0.0</c:formatCode>
                <c:ptCount val="4"/>
                <c:pt idx="0">
                  <c:v>66.666666666666657</c:v>
                </c:pt>
                <c:pt idx="1">
                  <c:v>159.09090909090909</c:v>
                </c:pt>
                <c:pt idx="2">
                  <c:v>106.66666666666667</c:v>
                </c:pt>
                <c:pt idx="3">
                  <c:v>66.666666666666657</c:v>
                </c:pt>
              </c:numCache>
            </c:numRef>
          </c:val>
          <c:extLst>
            <c:ext xmlns:c16="http://schemas.microsoft.com/office/drawing/2014/chart" uri="{C3380CC4-5D6E-409C-BE32-E72D297353CC}">
              <c16:uniqueId val="{00000000-7981-4731-B13C-92C47AE99BAD}"/>
            </c:ext>
          </c:extLst>
        </c:ser>
        <c:dLbls>
          <c:showLegendKey val="0"/>
          <c:showVal val="1"/>
          <c:showCatName val="0"/>
          <c:showSerName val="0"/>
          <c:showPercent val="0"/>
          <c:showBubbleSize val="0"/>
        </c:dLbls>
        <c:gapWidth val="84"/>
        <c:gapDepth val="53"/>
        <c:shape val="box"/>
        <c:axId val="402206408"/>
        <c:axId val="402206736"/>
        <c:axId val="0"/>
      </c:bar3DChart>
      <c:catAx>
        <c:axId val="402206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02206736"/>
        <c:crosses val="autoZero"/>
        <c:auto val="1"/>
        <c:lblAlgn val="ctr"/>
        <c:lblOffset val="100"/>
        <c:noMultiLvlLbl val="0"/>
      </c:catAx>
      <c:valAx>
        <c:axId val="402206736"/>
        <c:scaling>
          <c:orientation val="minMax"/>
        </c:scaling>
        <c:delete val="1"/>
        <c:axPos val="l"/>
        <c:numFmt formatCode="0.0" sourceLinked="1"/>
        <c:majorTickMark val="out"/>
        <c:minorTickMark val="none"/>
        <c:tickLblPos val="nextTo"/>
        <c:crossAx val="40220640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Cost of production - USD </a:t>
            </a:r>
            <a:r>
              <a:rPr lang="en-US" dirty="0" err="1"/>
              <a:t>Cts</a:t>
            </a:r>
            <a:r>
              <a:rPr lang="en-US" dirty="0"/>
              <a:t>/kWh</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Sheet1!$M$2</c:f>
              <c:strCache>
                <c:ptCount val="1"/>
                <c:pt idx="0">
                  <c:v>USD Cts/kWh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Sheet1!$L$3:$L$6</c:f>
              <c:strCache>
                <c:ptCount val="4"/>
                <c:pt idx="0">
                  <c:v>Hydro</c:v>
                </c:pt>
                <c:pt idx="1">
                  <c:v>Coal</c:v>
                </c:pt>
                <c:pt idx="2">
                  <c:v>Oil</c:v>
                </c:pt>
                <c:pt idx="3">
                  <c:v>Non conventional RE</c:v>
                </c:pt>
              </c:strCache>
            </c:strRef>
          </c:cat>
          <c:val>
            <c:numRef>
              <c:f>Sheet1!$M$3:$M$6</c:f>
              <c:numCache>
                <c:formatCode>General</c:formatCode>
                <c:ptCount val="4"/>
                <c:pt idx="0">
                  <c:v>3.45</c:v>
                </c:pt>
                <c:pt idx="1">
                  <c:v>6.8</c:v>
                </c:pt>
                <c:pt idx="2">
                  <c:v>18.739999999999998</c:v>
                </c:pt>
                <c:pt idx="3">
                  <c:v>11.48</c:v>
                </c:pt>
              </c:numCache>
            </c:numRef>
          </c:val>
          <c:extLst>
            <c:ext xmlns:c16="http://schemas.microsoft.com/office/drawing/2014/chart" uri="{C3380CC4-5D6E-409C-BE32-E72D297353CC}">
              <c16:uniqueId val="{00000000-D1D0-419E-88D0-1B8F4E0A81C9}"/>
            </c:ext>
          </c:extLst>
        </c:ser>
        <c:dLbls>
          <c:dLblPos val="ctr"/>
          <c:showLegendKey val="0"/>
          <c:showVal val="1"/>
          <c:showCatName val="0"/>
          <c:showSerName val="0"/>
          <c:showPercent val="0"/>
          <c:showBubbleSize val="0"/>
        </c:dLbls>
        <c:gapWidth val="79"/>
        <c:overlap val="100"/>
        <c:axId val="414048224"/>
        <c:axId val="414049536"/>
      </c:barChart>
      <c:catAx>
        <c:axId val="414048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414049536"/>
        <c:crosses val="autoZero"/>
        <c:auto val="1"/>
        <c:lblAlgn val="ctr"/>
        <c:lblOffset val="100"/>
        <c:noMultiLvlLbl val="0"/>
      </c:catAx>
      <c:valAx>
        <c:axId val="414049536"/>
        <c:scaling>
          <c:orientation val="minMax"/>
        </c:scaling>
        <c:delete val="1"/>
        <c:axPos val="l"/>
        <c:numFmt formatCode="General" sourceLinked="1"/>
        <c:majorTickMark val="none"/>
        <c:minorTickMark val="none"/>
        <c:tickLblPos val="nextTo"/>
        <c:crossAx val="41404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a:t>Plant factor of hydro electricity stations-2016</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Sheet1!$L$42:$L$58</c:f>
              <c:strCache>
                <c:ptCount val="17"/>
                <c:pt idx="0">
                  <c:v>Wimalasurendra </c:v>
                </c:pt>
                <c:pt idx="1">
                  <c:v>Old Laxapana </c:v>
                </c:pt>
                <c:pt idx="2">
                  <c:v>Canyon </c:v>
                </c:pt>
                <c:pt idx="3">
                  <c:v>New Laxapana  </c:v>
                </c:pt>
                <c:pt idx="4">
                  <c:v>Polpitiya </c:v>
                </c:pt>
                <c:pt idx="5">
                  <c:v>Kotmale </c:v>
                </c:pt>
                <c:pt idx="6">
                  <c:v>Victoria  </c:v>
                </c:pt>
                <c:pt idx="7">
                  <c:v>Randenigala </c:v>
                </c:pt>
                <c:pt idx="8">
                  <c:v>Rantambe </c:v>
                </c:pt>
                <c:pt idx="9">
                  <c:v>Ukuwela</c:v>
                </c:pt>
                <c:pt idx="10">
                  <c:v>Bowatenna</c:v>
                </c:pt>
                <c:pt idx="11">
                  <c:v>Upper Kotmale  </c:v>
                </c:pt>
                <c:pt idx="12">
                  <c:v>Samanalawewa </c:v>
                </c:pt>
                <c:pt idx="13">
                  <c:v>Kukule </c:v>
                </c:pt>
                <c:pt idx="14">
                  <c:v>Inginiyagala  </c:v>
                </c:pt>
                <c:pt idx="15">
                  <c:v>Udawalawe</c:v>
                </c:pt>
                <c:pt idx="16">
                  <c:v>Nilambe</c:v>
                </c:pt>
              </c:strCache>
            </c:strRef>
          </c:cat>
          <c:val>
            <c:numRef>
              <c:f>Sheet1!$M$42:$M$58</c:f>
              <c:numCache>
                <c:formatCode>0.00%</c:formatCode>
                <c:ptCount val="17"/>
                <c:pt idx="0">
                  <c:v>0.193</c:v>
                </c:pt>
                <c:pt idx="1">
                  <c:v>0.504</c:v>
                </c:pt>
                <c:pt idx="2">
                  <c:v>0.23300000000000001</c:v>
                </c:pt>
                <c:pt idx="3">
                  <c:v>0.42399999999999999</c:v>
                </c:pt>
                <c:pt idx="4">
                  <c:v>0.49299999999999999</c:v>
                </c:pt>
                <c:pt idx="5">
                  <c:v>0.158</c:v>
                </c:pt>
                <c:pt idx="6">
                  <c:v>0.31900000000000001</c:v>
                </c:pt>
                <c:pt idx="7">
                  <c:v>0.30199999999999999</c:v>
                </c:pt>
                <c:pt idx="8">
                  <c:v>0.33100000000000002</c:v>
                </c:pt>
                <c:pt idx="9">
                  <c:v>0.45</c:v>
                </c:pt>
                <c:pt idx="10">
                  <c:v>0.12</c:v>
                </c:pt>
                <c:pt idx="11">
                  <c:v>0.17899999999999999</c:v>
                </c:pt>
                <c:pt idx="12">
                  <c:v>0.247</c:v>
                </c:pt>
                <c:pt idx="13">
                  <c:v>0.32900000000000001</c:v>
                </c:pt>
                <c:pt idx="14">
                  <c:v>0.42199999999999999</c:v>
                </c:pt>
                <c:pt idx="15">
                  <c:v>0.29499999999999998</c:v>
                </c:pt>
                <c:pt idx="16">
                  <c:v>0.154</c:v>
                </c:pt>
              </c:numCache>
            </c:numRef>
          </c:val>
          <c:extLst>
            <c:ext xmlns:c16="http://schemas.microsoft.com/office/drawing/2014/chart" uri="{C3380CC4-5D6E-409C-BE32-E72D297353CC}">
              <c16:uniqueId val="{00000000-A2BB-492C-91B8-EE79E830F352}"/>
            </c:ext>
          </c:extLst>
        </c:ser>
        <c:dLbls>
          <c:showLegendKey val="0"/>
          <c:showVal val="1"/>
          <c:showCatName val="0"/>
          <c:showSerName val="0"/>
          <c:showPercent val="0"/>
          <c:showBubbleSize val="0"/>
        </c:dLbls>
        <c:gapWidth val="84"/>
        <c:gapDepth val="53"/>
        <c:shape val="box"/>
        <c:axId val="195403328"/>
        <c:axId val="195403656"/>
        <c:axId val="0"/>
      </c:bar3DChart>
      <c:catAx>
        <c:axId val="195403328"/>
        <c:scaling>
          <c:orientation val="minMax"/>
        </c:scaling>
        <c:delete val="0"/>
        <c:axPos val="l"/>
        <c:majorGridlines>
          <c:spPr>
            <a:ln w="9525">
              <a:solidFill>
                <a:schemeClr val="lt1">
                  <a:lumMod val="50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5403656"/>
        <c:crosses val="autoZero"/>
        <c:auto val="1"/>
        <c:lblAlgn val="ctr"/>
        <c:lblOffset val="100"/>
        <c:noMultiLvlLbl val="0"/>
      </c:catAx>
      <c:valAx>
        <c:axId val="195403656"/>
        <c:scaling>
          <c:orientation val="minMax"/>
        </c:scaling>
        <c:delete val="1"/>
        <c:axPos val="b"/>
        <c:majorGridlines>
          <c:spPr>
            <a:ln w="9525">
              <a:solidFill>
                <a:schemeClr val="lt1">
                  <a:lumMod val="50000"/>
                </a:schemeClr>
              </a:solidFill>
            </a:ln>
            <a:effectLst/>
          </c:spPr>
        </c:majorGridlines>
        <c:numFmt formatCode="0.00%" sourceLinked="1"/>
        <c:majorTickMark val="out"/>
        <c:minorTickMark val="none"/>
        <c:tickLblPos val="nextTo"/>
        <c:crossAx val="195403328"/>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Number of mini hydro operators against plant factors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Sheet1!$W$62:$W$67</c:f>
              <c:strCache>
                <c:ptCount val="6"/>
                <c:pt idx="0">
                  <c:v>50% to 60%</c:v>
                </c:pt>
                <c:pt idx="1">
                  <c:v>40% to 50%</c:v>
                </c:pt>
                <c:pt idx="2">
                  <c:v>30% to 40%</c:v>
                </c:pt>
                <c:pt idx="3">
                  <c:v>20% to 30%</c:v>
                </c:pt>
                <c:pt idx="4">
                  <c:v>10% to 20%</c:v>
                </c:pt>
                <c:pt idx="5">
                  <c:v>0% to 10%</c:v>
                </c:pt>
              </c:strCache>
            </c:strRef>
          </c:cat>
          <c:val>
            <c:numRef>
              <c:f>Sheet1!$X$62:$X$67</c:f>
              <c:numCache>
                <c:formatCode>General</c:formatCode>
                <c:ptCount val="6"/>
                <c:pt idx="0">
                  <c:v>4</c:v>
                </c:pt>
                <c:pt idx="1">
                  <c:v>15</c:v>
                </c:pt>
                <c:pt idx="2">
                  <c:v>31</c:v>
                </c:pt>
                <c:pt idx="3">
                  <c:v>45</c:v>
                </c:pt>
                <c:pt idx="4">
                  <c:v>42</c:v>
                </c:pt>
                <c:pt idx="5">
                  <c:v>18</c:v>
                </c:pt>
              </c:numCache>
            </c:numRef>
          </c:val>
          <c:extLst>
            <c:ext xmlns:c16="http://schemas.microsoft.com/office/drawing/2014/chart" uri="{C3380CC4-5D6E-409C-BE32-E72D297353CC}">
              <c16:uniqueId val="{00000000-99F4-4A2B-A7F4-7E6639E3D989}"/>
            </c:ext>
          </c:extLst>
        </c:ser>
        <c:dLbls>
          <c:showLegendKey val="0"/>
          <c:showVal val="1"/>
          <c:showCatName val="0"/>
          <c:showSerName val="0"/>
          <c:showPercent val="0"/>
          <c:showBubbleSize val="0"/>
        </c:dLbls>
        <c:gapWidth val="150"/>
        <c:shape val="box"/>
        <c:axId val="416059792"/>
        <c:axId val="416061104"/>
        <c:axId val="0"/>
      </c:bar3DChart>
      <c:catAx>
        <c:axId val="416059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16061104"/>
        <c:crosses val="autoZero"/>
        <c:auto val="1"/>
        <c:lblAlgn val="ctr"/>
        <c:lblOffset val="100"/>
        <c:noMultiLvlLbl val="0"/>
      </c:catAx>
      <c:valAx>
        <c:axId val="416061104"/>
        <c:scaling>
          <c:orientation val="minMax"/>
        </c:scaling>
        <c:delete val="0"/>
        <c:axPos val="b"/>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160597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0.27415</cdr:x>
      <cdr:y>0.25474</cdr:y>
    </cdr:from>
    <cdr:to>
      <cdr:x>0.48792</cdr:x>
      <cdr:y>0.4414</cdr:y>
    </cdr:to>
    <cdr:sp macro="" textlink="">
      <cdr:nvSpPr>
        <cdr:cNvPr id="2" name="TextBox 1">
          <a:extLst xmlns:a="http://schemas.openxmlformats.org/drawingml/2006/main">
            <a:ext uri="{FF2B5EF4-FFF2-40B4-BE49-F238E27FC236}">
              <a16:creationId xmlns:a16="http://schemas.microsoft.com/office/drawing/2014/main" id="{253268AC-DB24-457E-BCB6-D99C47685B67}"/>
            </a:ext>
          </a:extLst>
        </cdr:cNvPr>
        <cdr:cNvSpPr txBox="1"/>
      </cdr:nvSpPr>
      <cdr:spPr>
        <a:xfrm xmlns:a="http://schemas.openxmlformats.org/drawingml/2006/main">
          <a:off x="2256184" y="1152939"/>
          <a:ext cx="1759226" cy="844827"/>
        </a:xfrm>
        <a:prstGeom xmlns:a="http://schemas.openxmlformats.org/drawingml/2006/main" prst="rect">
          <a:avLst/>
        </a:prstGeom>
        <a:gradFill xmlns:a="http://schemas.openxmlformats.org/drawingml/2006/main">
          <a:gsLst>
            <a:gs pos="0">
              <a:srgbClr val="FF0000"/>
            </a:gs>
            <a:gs pos="100000">
              <a:schemeClr val="accent1">
                <a:tint val="50000"/>
                <a:shade val="100000"/>
                <a:satMod val="350000"/>
              </a:schemeClr>
            </a:gs>
          </a:gsLst>
          <a:lin ang="16200000" scaled="0"/>
        </a:gradFill>
      </cdr:spPr>
      <cdr:txBody>
        <a:bodyPr xmlns:a="http://schemas.openxmlformats.org/drawingml/2006/main" vertOverflow="clip" wrap="square" rtlCol="0"/>
        <a:lstStyle xmlns:a="http://schemas.openxmlformats.org/drawingml/2006/main"/>
        <a:p xmlns:a="http://schemas.openxmlformats.org/drawingml/2006/main">
          <a:r>
            <a:rPr lang="en-US" sz="1400" dirty="0"/>
            <a:t>Without accounting for environmental costs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7B9B2-40A6-6342-9202-EA948FCF2565}" type="datetimeFigureOut">
              <a:rPr lang="en-US" smtClean="0"/>
              <a:t>11/8/2018</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89D0B-AD7D-3C43-8D69-351BEB3AC3ED}" type="slidenum">
              <a:rPr lang="es-ES_tradnl" smtClean="0"/>
              <a:t>‹#›</a:t>
            </a:fld>
            <a:endParaRPr lang="es-ES_tradnl" dirty="0"/>
          </a:p>
        </p:txBody>
      </p:sp>
    </p:spTree>
    <p:extLst>
      <p:ext uri="{BB962C8B-B14F-4D97-AF65-F5344CB8AC3E}">
        <p14:creationId xmlns:p14="http://schemas.microsoft.com/office/powerpoint/2010/main" val="2319216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C589D0B-AD7D-3C43-8D69-351BEB3AC3ED}" type="slidenum">
              <a:rPr lang="es-ES_tradnl" smtClean="0"/>
              <a:t>1</a:t>
            </a:fld>
            <a:endParaRPr lang="es-ES_tradnl" dirty="0"/>
          </a:p>
        </p:txBody>
      </p:sp>
    </p:spTree>
    <p:extLst>
      <p:ext uri="{BB962C8B-B14F-4D97-AF65-F5344CB8AC3E}">
        <p14:creationId xmlns:p14="http://schemas.microsoft.com/office/powerpoint/2010/main" val="277139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Sri Lanka is an island in the Indian Ocean. Under normal circumstances it receives rain throughout the year. With the 103 rivers flowing from the hilly areas located in the middle part of the country, it has a great potential to generate hydro electricity. In fact hydro electricity was the main source of power supply till early 1990’s.</a:t>
            </a:r>
          </a:p>
          <a:p>
            <a:endParaRPr lang="en-US" dirty="0"/>
          </a:p>
        </p:txBody>
      </p:sp>
      <p:sp>
        <p:nvSpPr>
          <p:cNvPr id="4" name="Slide Number Placeholder 3"/>
          <p:cNvSpPr>
            <a:spLocks noGrp="1"/>
          </p:cNvSpPr>
          <p:nvPr>
            <p:ph type="sldNum" sz="quarter" idx="10"/>
          </p:nvPr>
        </p:nvSpPr>
        <p:spPr/>
        <p:txBody>
          <a:bodyPr/>
          <a:lstStyle/>
          <a:p>
            <a:fld id="{BC589D0B-AD7D-3C43-8D69-351BEB3AC3ED}" type="slidenum">
              <a:rPr lang="es-ES_tradnl" smtClean="0"/>
              <a:t>2</a:t>
            </a:fld>
            <a:endParaRPr lang="es-ES_tradnl" dirty="0"/>
          </a:p>
        </p:txBody>
      </p:sp>
    </p:spTree>
    <p:extLst>
      <p:ext uri="{BB962C8B-B14F-4D97-AF65-F5344CB8AC3E}">
        <p14:creationId xmlns:p14="http://schemas.microsoft.com/office/powerpoint/2010/main" val="7213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increasing demands for household as well as industrial usage, per capita electricity requirement has gone up considerably during last twenty years. Ensuring national grid connectivity as well as 24/7 uninterrupted power supply are being considered as key responsibilities of the government.   </a:t>
            </a:r>
          </a:p>
        </p:txBody>
      </p:sp>
      <p:sp>
        <p:nvSpPr>
          <p:cNvPr id="4" name="Slide Number Placeholder 3"/>
          <p:cNvSpPr>
            <a:spLocks noGrp="1"/>
          </p:cNvSpPr>
          <p:nvPr>
            <p:ph type="sldNum" sz="quarter" idx="10"/>
          </p:nvPr>
        </p:nvSpPr>
        <p:spPr/>
        <p:txBody>
          <a:bodyPr/>
          <a:lstStyle/>
          <a:p>
            <a:fld id="{BC589D0B-AD7D-3C43-8D69-351BEB3AC3ED}" type="slidenum">
              <a:rPr lang="es-ES_tradnl" smtClean="0"/>
              <a:t>3</a:t>
            </a:fld>
            <a:endParaRPr lang="es-ES_tradnl" dirty="0"/>
          </a:p>
        </p:txBody>
      </p:sp>
    </p:spTree>
    <p:extLst>
      <p:ext uri="{BB962C8B-B14F-4D97-AF65-F5344CB8AC3E}">
        <p14:creationId xmlns:p14="http://schemas.microsoft.com/office/powerpoint/2010/main" val="162048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increasing pressure to produce more electricity, the government has opted for coal and fossil fuel based energy production in the late 90’s and first decade of 2000. Drive for renewable options such as solar power and wind was either absent or limited to areas where national grid connectivity was not available. With the prolonged drought periods the country experienced, the coal and thermal generators were asked to contribute more as actual hydro power generation came down.</a:t>
            </a:r>
          </a:p>
        </p:txBody>
      </p:sp>
      <p:sp>
        <p:nvSpPr>
          <p:cNvPr id="4" name="Slide Number Placeholder 3"/>
          <p:cNvSpPr>
            <a:spLocks noGrp="1"/>
          </p:cNvSpPr>
          <p:nvPr>
            <p:ph type="sldNum" sz="quarter" idx="10"/>
          </p:nvPr>
        </p:nvSpPr>
        <p:spPr/>
        <p:txBody>
          <a:bodyPr/>
          <a:lstStyle/>
          <a:p>
            <a:fld id="{BC589D0B-AD7D-3C43-8D69-351BEB3AC3ED}" type="slidenum">
              <a:rPr lang="es-ES_tradnl" smtClean="0"/>
              <a:t>4</a:t>
            </a:fld>
            <a:endParaRPr lang="es-ES_tradnl" dirty="0"/>
          </a:p>
        </p:txBody>
      </p:sp>
    </p:spTree>
    <p:extLst>
      <p:ext uri="{BB962C8B-B14F-4D97-AF65-F5344CB8AC3E}">
        <p14:creationId xmlns:p14="http://schemas.microsoft.com/office/powerpoint/2010/main" val="181487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 percentage of installed capacity, percentage of actual generation provides a view on the utilization ratio. In Sri Lanka it was highest for coal and followed by fossil fuel. Both needs to be imported 100% so creating a heavy burden on the national budget.</a:t>
            </a:r>
          </a:p>
        </p:txBody>
      </p:sp>
      <p:sp>
        <p:nvSpPr>
          <p:cNvPr id="4" name="Slide Number Placeholder 3"/>
          <p:cNvSpPr>
            <a:spLocks noGrp="1"/>
          </p:cNvSpPr>
          <p:nvPr>
            <p:ph type="sldNum" sz="quarter" idx="10"/>
          </p:nvPr>
        </p:nvSpPr>
        <p:spPr/>
        <p:txBody>
          <a:bodyPr/>
          <a:lstStyle/>
          <a:p>
            <a:fld id="{BC589D0B-AD7D-3C43-8D69-351BEB3AC3ED}" type="slidenum">
              <a:rPr lang="es-ES_tradnl" smtClean="0"/>
              <a:t>5</a:t>
            </a:fld>
            <a:endParaRPr lang="es-ES_tradnl" dirty="0"/>
          </a:p>
        </p:txBody>
      </p:sp>
    </p:spTree>
    <p:extLst>
      <p:ext uri="{BB962C8B-B14F-4D97-AF65-F5344CB8AC3E}">
        <p14:creationId xmlns:p14="http://schemas.microsoft.com/office/powerpoint/2010/main" val="208509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makers identified coal as the second cheapest option to generate power- second only to hydro power. Future Generation Plan of the Ceylon Electricity Board which is the government owned national grid operator and main lobby group on the electricity generation is heavily dependent on the coal options. They have underestimated the costs related to environment pollution, social costs of environment pollution etc.</a:t>
            </a:r>
          </a:p>
        </p:txBody>
      </p:sp>
      <p:sp>
        <p:nvSpPr>
          <p:cNvPr id="4" name="Slide Number Placeholder 3"/>
          <p:cNvSpPr>
            <a:spLocks noGrp="1"/>
          </p:cNvSpPr>
          <p:nvPr>
            <p:ph type="sldNum" sz="quarter" idx="10"/>
          </p:nvPr>
        </p:nvSpPr>
        <p:spPr/>
        <p:txBody>
          <a:bodyPr/>
          <a:lstStyle/>
          <a:p>
            <a:fld id="{BC589D0B-AD7D-3C43-8D69-351BEB3AC3ED}" type="slidenum">
              <a:rPr lang="es-ES_tradnl" smtClean="0"/>
              <a:t>6</a:t>
            </a:fld>
            <a:endParaRPr lang="es-ES_tradnl" dirty="0"/>
          </a:p>
        </p:txBody>
      </p:sp>
    </p:spTree>
    <p:extLst>
      <p:ext uri="{BB962C8B-B14F-4D97-AF65-F5344CB8AC3E}">
        <p14:creationId xmlns:p14="http://schemas.microsoft.com/office/powerpoint/2010/main" val="117053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s-ES_tradnl"/>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a:p>
        </p:txBody>
      </p:sp>
    </p:spTree>
    <p:extLst>
      <p:ext uri="{BB962C8B-B14F-4D97-AF65-F5344CB8AC3E}">
        <p14:creationId xmlns:p14="http://schemas.microsoft.com/office/powerpoint/2010/main" val="161463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_tradnl"/>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176299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24666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bg1"/>
                </a:solidFill>
              </a:defRPr>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a:p>
        </p:txBody>
      </p:sp>
    </p:spTree>
    <p:extLst>
      <p:ext uri="{BB962C8B-B14F-4D97-AF65-F5344CB8AC3E}">
        <p14:creationId xmlns:p14="http://schemas.microsoft.com/office/powerpoint/2010/main" val="37540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a:p>
        </p:txBody>
      </p:sp>
    </p:spTree>
    <p:extLst>
      <p:ext uri="{BB962C8B-B14F-4D97-AF65-F5344CB8AC3E}">
        <p14:creationId xmlns:p14="http://schemas.microsoft.com/office/powerpoint/2010/main" val="27036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s-ES_tradnl"/>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144244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s-ES_tradnl"/>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128420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s-ES_tradnl"/>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357703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351797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s-ES_tradnl"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s-ES_tradnl"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193334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BBC107-E4D5-E64A-963B-94188C41681B}" type="datetimeFigureOut">
              <a:rPr lang="en-US" smtClean="0"/>
              <a:t>11/8/2018</a:t>
            </a:fld>
            <a:endParaRPr lang="es-ES_tradnl"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E00490-F432-6A40-9F59-B79D4BDD8A48}" type="slidenum">
              <a:rPr lang="es-ES_tradnl" smtClean="0"/>
              <a:t>‹#›</a:t>
            </a:fld>
            <a:endParaRPr lang="es-ES_tradnl" dirty="0"/>
          </a:p>
        </p:txBody>
      </p:sp>
    </p:spTree>
    <p:extLst>
      <p:ext uri="{BB962C8B-B14F-4D97-AF65-F5344CB8AC3E}">
        <p14:creationId xmlns:p14="http://schemas.microsoft.com/office/powerpoint/2010/main" val="9885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aptura de pantalla 2016-02-05 a la(s) 9.20.58.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 y="0"/>
            <a:ext cx="9289695" cy="1182864"/>
          </a:xfrm>
          <a:prstGeom prst="rect">
            <a:avLst/>
          </a:prstGeom>
        </p:spPr>
      </p:pic>
      <p:pic>
        <p:nvPicPr>
          <p:cNvPr id="16" name="Picture 15" descr="UNDP logo new vector.psd"/>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551699" y="226135"/>
            <a:ext cx="332438" cy="766502"/>
          </a:xfrm>
          <a:prstGeom prst="rect">
            <a:avLst/>
          </a:prstGeom>
        </p:spPr>
      </p:pic>
      <p:sp>
        <p:nvSpPr>
          <p:cNvPr id="17" name="TextBox 16"/>
          <p:cNvSpPr txBox="1"/>
          <p:nvPr userDrawn="1"/>
        </p:nvSpPr>
        <p:spPr>
          <a:xfrm>
            <a:off x="5422494" y="659441"/>
            <a:ext cx="2973294" cy="261610"/>
          </a:xfrm>
          <a:prstGeom prst="rect">
            <a:avLst/>
          </a:prstGeom>
          <a:noFill/>
        </p:spPr>
        <p:txBody>
          <a:bodyPr wrap="square" rtlCol="0">
            <a:spAutoFit/>
          </a:bodyPr>
          <a:lstStyle/>
          <a:p>
            <a:pPr algn="r"/>
            <a:r>
              <a:rPr lang="en-US" sz="1100" noProof="0" dirty="0">
                <a:solidFill>
                  <a:srgbClr val="FFFFFF"/>
                </a:solidFill>
                <a:latin typeface="Helvetica"/>
                <a:cs typeface="Helvetica"/>
              </a:rPr>
              <a:t>www.biodiversityfinance.net</a:t>
            </a:r>
          </a:p>
        </p:txBody>
      </p:sp>
      <p:pic>
        <p:nvPicPr>
          <p:cNvPr id="3" name="Picture 2" descr="Captura de pantalla 2016-02-05 a la(s) 9.24.39.png"/>
          <p:cNvPicPr>
            <a:picLocks/>
          </p:cNvPicPr>
          <p:nvPr userDrawn="1"/>
        </p:nvPicPr>
        <p:blipFill>
          <a:blip r:embed="rId15">
            <a:extLst>
              <a:ext uri="{28A0092B-C50C-407E-A947-70E740481C1C}">
                <a14:useLocalDpi xmlns:a14="http://schemas.microsoft.com/office/drawing/2010/main"/>
              </a:ext>
            </a:extLst>
          </a:blip>
          <a:stretch>
            <a:fillRect/>
          </a:stretch>
        </p:blipFill>
        <p:spPr>
          <a:xfrm>
            <a:off x="-1" y="776986"/>
            <a:ext cx="182044" cy="6153012"/>
          </a:xfrm>
          <a:prstGeom prst="rect">
            <a:avLst/>
          </a:prstGeom>
          <a:ln>
            <a:noFill/>
          </a:ln>
        </p:spPr>
      </p:pic>
    </p:spTree>
    <p:extLst>
      <p:ext uri="{BB962C8B-B14F-4D97-AF65-F5344CB8AC3E}">
        <p14:creationId xmlns:p14="http://schemas.microsoft.com/office/powerpoint/2010/main" val="8227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onno.heuvel\Google Drive\BIOFIN\1_BIOFIN\6_Communications\Logos\BIOFIN Partner Logo Tagline\New BIOFIN Partners Logo Tagline 06Jan15.jpg"/>
          <p:cNvPicPr/>
          <p:nvPr/>
        </p:nvPicPr>
        <p:blipFill rotWithShape="1">
          <a:blip r:embed="rId3" cstate="email">
            <a:extLst>
              <a:ext uri="{28A0092B-C50C-407E-A947-70E740481C1C}">
                <a14:useLocalDpi xmlns:a14="http://schemas.microsoft.com/office/drawing/2010/main"/>
              </a:ext>
            </a:extLst>
          </a:blip>
          <a:srcRect/>
          <a:stretch/>
        </p:blipFill>
        <p:spPr bwMode="auto">
          <a:xfrm>
            <a:off x="1487582" y="5703409"/>
            <a:ext cx="6501544" cy="1140648"/>
          </a:xfrm>
          <a:prstGeom prst="rect">
            <a:avLst/>
          </a:prstGeom>
          <a:noFill/>
          <a:ln>
            <a:noFill/>
          </a:ln>
        </p:spPr>
      </p:pic>
      <p:sp>
        <p:nvSpPr>
          <p:cNvPr id="8" name="TextBox 7"/>
          <p:cNvSpPr txBox="1"/>
          <p:nvPr/>
        </p:nvSpPr>
        <p:spPr>
          <a:xfrm>
            <a:off x="130633" y="1393513"/>
            <a:ext cx="9025410" cy="1692771"/>
          </a:xfrm>
          <a:prstGeom prst="rect">
            <a:avLst/>
          </a:prstGeom>
          <a:noFill/>
        </p:spPr>
        <p:txBody>
          <a:bodyPr wrap="square" rtlCol="0">
            <a:spAutoFit/>
          </a:bodyPr>
          <a:lstStyle/>
          <a:p>
            <a:pPr algn="ctr"/>
            <a:endParaRPr lang="en-US" sz="3200" b="1" dirty="0">
              <a:solidFill>
                <a:schemeClr val="tx1">
                  <a:lumMod val="65000"/>
                  <a:lumOff val="35000"/>
                </a:schemeClr>
              </a:solidFill>
              <a:latin typeface="Myriad Pro"/>
              <a:cs typeface="Myriad Pro"/>
            </a:endParaRPr>
          </a:p>
          <a:p>
            <a:pPr algn="ctr"/>
            <a:r>
              <a:rPr lang="en-US" sz="4000" dirty="0">
                <a:solidFill>
                  <a:schemeClr val="tx1">
                    <a:lumMod val="65000"/>
                    <a:lumOff val="35000"/>
                  </a:schemeClr>
                </a:solidFill>
                <a:latin typeface="Myriad Pro"/>
                <a:cs typeface="Myriad Pro"/>
              </a:rPr>
              <a:t>Power generation in Sri Lanka:</a:t>
            </a:r>
          </a:p>
          <a:p>
            <a:pPr algn="ctr"/>
            <a:r>
              <a:rPr lang="en-US" sz="2800" dirty="0">
                <a:solidFill>
                  <a:schemeClr val="tx1">
                    <a:lumMod val="65000"/>
                    <a:lumOff val="35000"/>
                  </a:schemeClr>
                </a:solidFill>
                <a:latin typeface="Myriad Pro"/>
                <a:cs typeface="Myriad Pro"/>
              </a:rPr>
              <a:t>Compromising biodiversity due to market failures</a:t>
            </a:r>
            <a:endParaRPr lang="en-US" sz="2000" dirty="0">
              <a:solidFill>
                <a:schemeClr val="tx1">
                  <a:lumMod val="65000"/>
                  <a:lumOff val="35000"/>
                </a:schemeClr>
              </a:solidFill>
              <a:latin typeface="Myriad Pro"/>
              <a:cs typeface="Myriad Pro"/>
            </a:endParaRPr>
          </a:p>
        </p:txBody>
      </p:sp>
      <p:sp>
        <p:nvSpPr>
          <p:cNvPr id="11" name="Rectangle 10"/>
          <p:cNvSpPr/>
          <p:nvPr/>
        </p:nvSpPr>
        <p:spPr>
          <a:xfrm>
            <a:off x="12043" y="4947492"/>
            <a:ext cx="9144000" cy="400110"/>
          </a:xfrm>
          <a:prstGeom prst="rect">
            <a:avLst/>
          </a:prstGeom>
        </p:spPr>
        <p:txBody>
          <a:bodyPr wrap="square">
            <a:spAutoFit/>
          </a:bodyPr>
          <a:lstStyle/>
          <a:p>
            <a:pPr marL="4763" lvl="1" indent="0" algn="ctr">
              <a:defRPr/>
            </a:pPr>
            <a:r>
              <a:rPr lang="en-GB" sz="2000" i="1" kern="1200" dirty="0">
                <a:solidFill>
                  <a:schemeClr val="bg1">
                    <a:lumMod val="50000"/>
                  </a:schemeClr>
                </a:solidFill>
                <a:latin typeface="Myriad Pro"/>
                <a:cs typeface="Myriad Pro"/>
              </a:rPr>
              <a:t>Mobilising Resources for Biodiversity and Sustainable Development</a:t>
            </a:r>
          </a:p>
        </p:txBody>
      </p:sp>
      <p:sp>
        <p:nvSpPr>
          <p:cNvPr id="26" name="TextBox 25"/>
          <p:cNvSpPr txBox="1"/>
          <p:nvPr/>
        </p:nvSpPr>
        <p:spPr>
          <a:xfrm>
            <a:off x="445462" y="130002"/>
            <a:ext cx="2256118" cy="646331"/>
          </a:xfrm>
          <a:prstGeom prst="rect">
            <a:avLst/>
          </a:prstGeom>
          <a:noFill/>
        </p:spPr>
        <p:txBody>
          <a:bodyPr wrap="square" rtlCol="0">
            <a:spAutoFit/>
          </a:bodyPr>
          <a:lstStyle/>
          <a:p>
            <a:r>
              <a:rPr lang="en-US" sz="3600" b="1" noProof="0" dirty="0">
                <a:solidFill>
                  <a:schemeClr val="bg1"/>
                </a:solidFill>
                <a:latin typeface="Myriad Pro"/>
                <a:cs typeface="Myriad Pro"/>
              </a:rPr>
              <a:t>BIOFIN</a:t>
            </a:r>
          </a:p>
        </p:txBody>
      </p:sp>
      <p:sp>
        <p:nvSpPr>
          <p:cNvPr id="27" name="TextBox 26"/>
          <p:cNvSpPr txBox="1"/>
          <p:nvPr/>
        </p:nvSpPr>
        <p:spPr>
          <a:xfrm>
            <a:off x="445462" y="614509"/>
            <a:ext cx="4983759" cy="461665"/>
          </a:xfrm>
          <a:prstGeom prst="rect">
            <a:avLst/>
          </a:prstGeom>
          <a:noFill/>
        </p:spPr>
        <p:txBody>
          <a:bodyPr wrap="square" rtlCol="0">
            <a:spAutoFit/>
          </a:bodyPr>
          <a:lstStyle/>
          <a:p>
            <a:r>
              <a:rPr lang="en-US" sz="2400" noProof="0" dirty="0">
                <a:solidFill>
                  <a:srgbClr val="FFFFFF"/>
                </a:solidFill>
                <a:latin typeface="Myriad Pro"/>
                <a:cs typeface="Myriad Pro"/>
              </a:rPr>
              <a:t>The Biodiversity Finance Initiative</a:t>
            </a:r>
          </a:p>
        </p:txBody>
      </p:sp>
      <p:pic>
        <p:nvPicPr>
          <p:cNvPr id="3" name="Picture 2" descr="flag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421" y="5301787"/>
            <a:ext cx="8803989" cy="509322"/>
          </a:xfrm>
          <a:prstGeom prst="rect">
            <a:avLst/>
          </a:prstGeom>
        </p:spPr>
      </p:pic>
    </p:spTree>
    <p:extLst>
      <p:ext uri="{BB962C8B-B14F-4D97-AF65-F5344CB8AC3E}">
        <p14:creationId xmlns:p14="http://schemas.microsoft.com/office/powerpoint/2010/main" val="29317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B7F5-5FC6-4BCB-97C9-085D0934A05E}"/>
              </a:ext>
            </a:extLst>
          </p:cNvPr>
          <p:cNvSpPr>
            <a:spLocks noGrp="1"/>
          </p:cNvSpPr>
          <p:nvPr>
            <p:ph type="title"/>
          </p:nvPr>
        </p:nvSpPr>
        <p:spPr>
          <a:xfrm>
            <a:off x="457200" y="274638"/>
            <a:ext cx="8229600" cy="1143000"/>
          </a:xfrm>
        </p:spPr>
        <p:txBody>
          <a:bodyPr/>
          <a:lstStyle/>
          <a:p>
            <a:r>
              <a:rPr lang="en-US" sz="2800" dirty="0"/>
              <a:t>Many mini hydro plants operate at sub optimal levels</a:t>
            </a:r>
          </a:p>
        </p:txBody>
      </p:sp>
      <p:graphicFrame>
        <p:nvGraphicFramePr>
          <p:cNvPr id="4" name="Content Placeholder 3">
            <a:extLst>
              <a:ext uri="{FF2B5EF4-FFF2-40B4-BE49-F238E27FC236}">
                <a16:creationId xmlns:a16="http://schemas.microsoft.com/office/drawing/2014/main" id="{F5C06DB0-C8EA-43B8-881D-1E89F23D45C1}"/>
              </a:ext>
            </a:extLst>
          </p:cNvPr>
          <p:cNvGraphicFramePr>
            <a:graphicFrameLocks noGrp="1"/>
          </p:cNvGraphicFramePr>
          <p:nvPr>
            <p:ph idx="1"/>
            <p:extLst>
              <p:ext uri="{D42A27DB-BD31-4B8C-83A1-F6EECF244321}">
                <p14:modId xmlns:p14="http://schemas.microsoft.com/office/powerpoint/2010/main" val="1809731884"/>
              </p:ext>
            </p:extLst>
          </p:nvPr>
        </p:nvGraphicFramePr>
        <p:xfrm>
          <a:off x="159026" y="1126780"/>
          <a:ext cx="8984974" cy="573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95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9423-533C-407C-B7CC-0379F5F35EE9}"/>
              </a:ext>
            </a:extLst>
          </p:cNvPr>
          <p:cNvSpPr>
            <a:spLocks noGrp="1"/>
          </p:cNvSpPr>
          <p:nvPr>
            <p:ph type="title"/>
          </p:nvPr>
        </p:nvSpPr>
        <p:spPr/>
        <p:txBody>
          <a:bodyPr/>
          <a:lstStyle/>
          <a:p>
            <a:r>
              <a:rPr lang="en-US" sz="3600" dirty="0"/>
              <a:t>Main reasons – major hydro power plants</a:t>
            </a:r>
          </a:p>
        </p:txBody>
      </p:sp>
      <p:sp>
        <p:nvSpPr>
          <p:cNvPr id="3" name="Content Placeholder 2">
            <a:extLst>
              <a:ext uri="{FF2B5EF4-FFF2-40B4-BE49-F238E27FC236}">
                <a16:creationId xmlns:a16="http://schemas.microsoft.com/office/drawing/2014/main" id="{83F69AD4-3D39-4A94-8FCC-CD598732084B}"/>
              </a:ext>
            </a:extLst>
          </p:cNvPr>
          <p:cNvSpPr>
            <a:spLocks noGrp="1"/>
          </p:cNvSpPr>
          <p:nvPr>
            <p:ph idx="1"/>
          </p:nvPr>
        </p:nvSpPr>
        <p:spPr/>
        <p:txBody>
          <a:bodyPr/>
          <a:lstStyle/>
          <a:p>
            <a:r>
              <a:rPr lang="en-US" dirty="0"/>
              <a:t>Erratic rainfall (Climate Change impacts)</a:t>
            </a:r>
          </a:p>
          <a:p>
            <a:r>
              <a:rPr lang="en-US" dirty="0"/>
              <a:t>Reducing water holding capacity of reservoirs due to siltation</a:t>
            </a:r>
          </a:p>
          <a:p>
            <a:r>
              <a:rPr lang="en-US" dirty="0"/>
              <a:t>Prioritization of irrigation requirements (to irrigate large areas water is being diverted before generating electricity)</a:t>
            </a:r>
          </a:p>
        </p:txBody>
      </p:sp>
      <p:sp>
        <p:nvSpPr>
          <p:cNvPr id="4" name="Oval 3">
            <a:extLst>
              <a:ext uri="{FF2B5EF4-FFF2-40B4-BE49-F238E27FC236}">
                <a16:creationId xmlns:a16="http://schemas.microsoft.com/office/drawing/2014/main" id="{2913273B-64E3-47DE-8A3D-1403021847FE}"/>
              </a:ext>
            </a:extLst>
          </p:cNvPr>
          <p:cNvSpPr/>
          <p:nvPr/>
        </p:nvSpPr>
        <p:spPr>
          <a:xfrm>
            <a:off x="854765" y="2077278"/>
            <a:ext cx="7901609" cy="127220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51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1CFB-F339-446B-BD13-6565DAC12534}"/>
              </a:ext>
            </a:extLst>
          </p:cNvPr>
          <p:cNvSpPr>
            <a:spLocks noGrp="1"/>
          </p:cNvSpPr>
          <p:nvPr>
            <p:ph type="title"/>
          </p:nvPr>
        </p:nvSpPr>
        <p:spPr/>
        <p:txBody>
          <a:bodyPr/>
          <a:lstStyle/>
          <a:p>
            <a:r>
              <a:rPr lang="en-US" sz="3600" dirty="0"/>
              <a:t>Main reasons – mini hydro power plants</a:t>
            </a:r>
          </a:p>
        </p:txBody>
      </p:sp>
      <p:sp>
        <p:nvSpPr>
          <p:cNvPr id="3" name="Content Placeholder 2">
            <a:extLst>
              <a:ext uri="{FF2B5EF4-FFF2-40B4-BE49-F238E27FC236}">
                <a16:creationId xmlns:a16="http://schemas.microsoft.com/office/drawing/2014/main" id="{7E1B5AF8-6116-4CB9-9E0F-C40ADD288939}"/>
              </a:ext>
            </a:extLst>
          </p:cNvPr>
          <p:cNvSpPr>
            <a:spLocks noGrp="1"/>
          </p:cNvSpPr>
          <p:nvPr>
            <p:ph idx="1"/>
          </p:nvPr>
        </p:nvSpPr>
        <p:spPr/>
        <p:txBody>
          <a:bodyPr/>
          <a:lstStyle/>
          <a:p>
            <a:r>
              <a:rPr lang="en-US" dirty="0"/>
              <a:t>Inadequate water flow during the dry season</a:t>
            </a:r>
          </a:p>
          <a:p>
            <a:pPr lvl="1"/>
            <a:r>
              <a:rPr lang="en-US" dirty="0"/>
              <a:t>Poor land use management in the catchment</a:t>
            </a:r>
          </a:p>
          <a:p>
            <a:r>
              <a:rPr lang="en-US" dirty="0"/>
              <a:t>Vandalism </a:t>
            </a:r>
          </a:p>
          <a:p>
            <a:pPr lvl="1"/>
            <a:r>
              <a:rPr lang="en-US" dirty="0"/>
              <a:t>People living in surrounding areas see mini hydro operators as aliens who have come to the area only to make profits</a:t>
            </a:r>
          </a:p>
        </p:txBody>
      </p:sp>
    </p:spTree>
    <p:extLst>
      <p:ext uri="{BB962C8B-B14F-4D97-AF65-F5344CB8AC3E}">
        <p14:creationId xmlns:p14="http://schemas.microsoft.com/office/powerpoint/2010/main" val="304202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6947-595C-4C77-8837-D7A8053D7316}"/>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3EC22652-7821-4168-9741-AC1280CA4F0B}"/>
              </a:ext>
            </a:extLst>
          </p:cNvPr>
          <p:cNvSpPr>
            <a:spLocks noGrp="1"/>
          </p:cNvSpPr>
          <p:nvPr>
            <p:ph idx="1"/>
          </p:nvPr>
        </p:nvSpPr>
        <p:spPr/>
        <p:txBody>
          <a:bodyPr/>
          <a:lstStyle/>
          <a:p>
            <a:r>
              <a:rPr lang="en-US" dirty="0"/>
              <a:t>Both major and mini hydro operators want to see a catchment of better health condition</a:t>
            </a:r>
          </a:p>
          <a:p>
            <a:r>
              <a:rPr lang="en-US" dirty="0"/>
              <a:t>Need to invest on soil conservation and promote improved land use practices</a:t>
            </a:r>
          </a:p>
          <a:p>
            <a:r>
              <a:rPr lang="en-US" dirty="0"/>
              <a:t>Need to understand the causal effect relationship between mismanagement of catchment and the poor water flow</a:t>
            </a:r>
          </a:p>
          <a:p>
            <a:r>
              <a:rPr lang="en-US" dirty="0"/>
              <a:t>Create interdependent symbiotic relationship between the plant operators and the land holders in the catchment </a:t>
            </a:r>
          </a:p>
        </p:txBody>
      </p:sp>
    </p:spTree>
    <p:extLst>
      <p:ext uri="{BB962C8B-B14F-4D97-AF65-F5344CB8AC3E}">
        <p14:creationId xmlns:p14="http://schemas.microsoft.com/office/powerpoint/2010/main" val="32242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85DA6-9ED4-4D8C-8682-E81C8DFE93DA}"/>
              </a:ext>
            </a:extLst>
          </p:cNvPr>
          <p:cNvSpPr txBox="1"/>
          <p:nvPr/>
        </p:nvSpPr>
        <p:spPr>
          <a:xfrm>
            <a:off x="3230217" y="2794841"/>
            <a:ext cx="2852530" cy="830997"/>
          </a:xfrm>
          <a:prstGeom prst="rect">
            <a:avLst/>
          </a:prstGeom>
          <a:pattFill prst="shingle">
            <a:fgClr>
              <a:schemeClr val="tx2">
                <a:lumMod val="40000"/>
                <a:lumOff val="60000"/>
              </a:schemeClr>
            </a:fgClr>
            <a:bgClr>
              <a:schemeClr val="bg1"/>
            </a:bgClr>
          </a:pattFill>
          <a:ln>
            <a:solidFill>
              <a:schemeClr val="tx2"/>
            </a:solidFill>
          </a:ln>
        </p:spPr>
        <p:txBody>
          <a:bodyPr wrap="square" rtlCol="0">
            <a:spAutoFit/>
          </a:bodyPr>
          <a:lstStyle/>
          <a:p>
            <a:pPr algn="ctr"/>
            <a:r>
              <a:rPr lang="en-US" sz="2400" dirty="0"/>
              <a:t>Payment for Eco system Services</a:t>
            </a:r>
          </a:p>
        </p:txBody>
      </p:sp>
      <p:sp>
        <p:nvSpPr>
          <p:cNvPr id="5" name="TextBox 4">
            <a:extLst>
              <a:ext uri="{FF2B5EF4-FFF2-40B4-BE49-F238E27FC236}">
                <a16:creationId xmlns:a16="http://schemas.microsoft.com/office/drawing/2014/main" id="{CB0ABA46-0599-48E6-A8A9-D4E870BDE2DE}"/>
              </a:ext>
            </a:extLst>
          </p:cNvPr>
          <p:cNvSpPr txBox="1"/>
          <p:nvPr/>
        </p:nvSpPr>
        <p:spPr>
          <a:xfrm>
            <a:off x="2932043" y="1739348"/>
            <a:ext cx="3448879" cy="646331"/>
          </a:xfrm>
          <a:prstGeom prst="rect">
            <a:avLst/>
          </a:prstGeo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solidFill>
          </a:ln>
        </p:spPr>
        <p:txBody>
          <a:bodyPr wrap="square" rtlCol="0">
            <a:spAutoFit/>
          </a:bodyPr>
          <a:lstStyle/>
          <a:p>
            <a:pPr algn="ctr"/>
            <a:r>
              <a:rPr lang="en-US" dirty="0"/>
              <a:t>Sensitizing power generation in Sri Lanka to environment realities</a:t>
            </a:r>
          </a:p>
        </p:txBody>
      </p:sp>
      <p:sp>
        <p:nvSpPr>
          <p:cNvPr id="7" name="TextBox 6">
            <a:extLst>
              <a:ext uri="{FF2B5EF4-FFF2-40B4-BE49-F238E27FC236}">
                <a16:creationId xmlns:a16="http://schemas.microsoft.com/office/drawing/2014/main" id="{05DC28B2-8532-4F35-A256-278EF091D31C}"/>
              </a:ext>
            </a:extLst>
          </p:cNvPr>
          <p:cNvSpPr txBox="1"/>
          <p:nvPr/>
        </p:nvSpPr>
        <p:spPr>
          <a:xfrm>
            <a:off x="834887" y="4313583"/>
            <a:ext cx="2097156" cy="1200329"/>
          </a:xfrm>
          <a:prstGeom prst="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solidFill>
          </a:ln>
        </p:spPr>
        <p:txBody>
          <a:bodyPr wrap="square" rtlCol="0">
            <a:spAutoFit/>
          </a:bodyPr>
          <a:lstStyle/>
          <a:p>
            <a:r>
              <a:rPr lang="en-US" dirty="0"/>
              <a:t>Understanding the externalities of coal and fossil fuel based power generation</a:t>
            </a:r>
          </a:p>
        </p:txBody>
      </p:sp>
      <p:sp>
        <p:nvSpPr>
          <p:cNvPr id="8" name="TextBox 7">
            <a:extLst>
              <a:ext uri="{FF2B5EF4-FFF2-40B4-BE49-F238E27FC236}">
                <a16:creationId xmlns:a16="http://schemas.microsoft.com/office/drawing/2014/main" id="{37A318C6-3172-47F0-9F51-866CD66E1FA1}"/>
              </a:ext>
            </a:extLst>
          </p:cNvPr>
          <p:cNvSpPr txBox="1"/>
          <p:nvPr/>
        </p:nvSpPr>
        <p:spPr>
          <a:xfrm>
            <a:off x="3637722" y="4313583"/>
            <a:ext cx="2355574" cy="2308324"/>
          </a:xfrm>
          <a:prstGeom prst="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solidFill>
          </a:ln>
        </p:spPr>
        <p:txBody>
          <a:bodyPr wrap="square" rtlCol="0">
            <a:spAutoFit/>
          </a:bodyPr>
          <a:lstStyle/>
          <a:p>
            <a:r>
              <a:rPr lang="en-US" dirty="0"/>
              <a:t>Setting up a mechanism for major hydro power plants where.., </a:t>
            </a:r>
          </a:p>
          <a:p>
            <a:r>
              <a:rPr lang="en-US" dirty="0"/>
              <a:t>Buyer = electricity consumers</a:t>
            </a:r>
          </a:p>
          <a:p>
            <a:r>
              <a:rPr lang="en-US" dirty="0"/>
              <a:t>Seller= Land owners of upper catchment</a:t>
            </a:r>
          </a:p>
        </p:txBody>
      </p:sp>
      <p:sp>
        <p:nvSpPr>
          <p:cNvPr id="9" name="TextBox 8">
            <a:extLst>
              <a:ext uri="{FF2B5EF4-FFF2-40B4-BE49-F238E27FC236}">
                <a16:creationId xmlns:a16="http://schemas.microsoft.com/office/drawing/2014/main" id="{17A5C145-C9AB-48C8-9FBD-F681E98DFC8C}"/>
              </a:ext>
            </a:extLst>
          </p:cNvPr>
          <p:cNvSpPr txBox="1"/>
          <p:nvPr/>
        </p:nvSpPr>
        <p:spPr>
          <a:xfrm>
            <a:off x="6698976" y="4313583"/>
            <a:ext cx="2246242" cy="2308324"/>
          </a:xfrm>
          <a:prstGeom prst="rect">
            <a:avLst/>
          </a:prstGeom>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solidFill>
          </a:ln>
        </p:spPr>
        <p:txBody>
          <a:bodyPr wrap="square" rtlCol="0">
            <a:spAutoFit/>
          </a:bodyPr>
          <a:lstStyle/>
          <a:p>
            <a:r>
              <a:rPr lang="en-US" dirty="0"/>
              <a:t>Setting up a mechanism for mini hydro power plants where.., </a:t>
            </a:r>
          </a:p>
          <a:p>
            <a:r>
              <a:rPr lang="en-US" dirty="0"/>
              <a:t>Buyer = private plant operators</a:t>
            </a:r>
          </a:p>
          <a:p>
            <a:r>
              <a:rPr lang="en-US" dirty="0"/>
              <a:t>Seller= Land owners of upper catchment</a:t>
            </a:r>
          </a:p>
        </p:txBody>
      </p:sp>
      <p:cxnSp>
        <p:nvCxnSpPr>
          <p:cNvPr id="11" name="Straight Arrow Connector 10">
            <a:extLst>
              <a:ext uri="{FF2B5EF4-FFF2-40B4-BE49-F238E27FC236}">
                <a16:creationId xmlns:a16="http://schemas.microsoft.com/office/drawing/2014/main" id="{055EFBDD-BC10-474D-94EA-BAA2F2014742}"/>
              </a:ext>
            </a:extLst>
          </p:cNvPr>
          <p:cNvCxnSpPr>
            <a:stCxn id="4" idx="2"/>
          </p:cNvCxnSpPr>
          <p:nvPr/>
        </p:nvCxnSpPr>
        <p:spPr>
          <a:xfrm flipH="1">
            <a:off x="1987826" y="3625838"/>
            <a:ext cx="2668656" cy="6181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761A522-E94E-4653-91BC-522CE40C9A12}"/>
              </a:ext>
            </a:extLst>
          </p:cNvPr>
          <p:cNvCxnSpPr>
            <a:stCxn id="4" idx="2"/>
          </p:cNvCxnSpPr>
          <p:nvPr/>
        </p:nvCxnSpPr>
        <p:spPr>
          <a:xfrm>
            <a:off x="4656482" y="3625838"/>
            <a:ext cx="0" cy="687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B91BB98-5B7F-4168-B7C4-33C8510659FD}"/>
              </a:ext>
            </a:extLst>
          </p:cNvPr>
          <p:cNvCxnSpPr>
            <a:cxnSpLocks/>
            <a:stCxn id="4" idx="2"/>
          </p:cNvCxnSpPr>
          <p:nvPr/>
        </p:nvCxnSpPr>
        <p:spPr>
          <a:xfrm>
            <a:off x="4656482" y="3625838"/>
            <a:ext cx="3150704" cy="6181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55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4138-B814-4FA9-B720-2ADA599AB89A}"/>
              </a:ext>
            </a:extLst>
          </p:cNvPr>
          <p:cNvSpPr>
            <a:spLocks noGrp="1"/>
          </p:cNvSpPr>
          <p:nvPr>
            <p:ph type="title"/>
          </p:nvPr>
        </p:nvSpPr>
        <p:spPr/>
        <p:txBody>
          <a:bodyPr/>
          <a:lstStyle/>
          <a:p>
            <a:r>
              <a:rPr lang="en-US" dirty="0"/>
              <a:t>BIOFIN support to the government</a:t>
            </a:r>
          </a:p>
        </p:txBody>
      </p:sp>
      <p:sp>
        <p:nvSpPr>
          <p:cNvPr id="3" name="Content Placeholder 2">
            <a:extLst>
              <a:ext uri="{FF2B5EF4-FFF2-40B4-BE49-F238E27FC236}">
                <a16:creationId xmlns:a16="http://schemas.microsoft.com/office/drawing/2014/main" id="{5186EA05-94E5-4BE6-8351-D30B1A87D8AE}"/>
              </a:ext>
            </a:extLst>
          </p:cNvPr>
          <p:cNvSpPr>
            <a:spLocks noGrp="1"/>
          </p:cNvSpPr>
          <p:nvPr>
            <p:ph idx="1"/>
          </p:nvPr>
        </p:nvSpPr>
        <p:spPr/>
        <p:txBody>
          <a:bodyPr/>
          <a:lstStyle/>
          <a:p>
            <a:r>
              <a:rPr lang="en-US" dirty="0"/>
              <a:t>Work with Public Utilities Commission of Sri Lanka (PUCSL) to study the externalities of coal power generation</a:t>
            </a:r>
          </a:p>
          <a:p>
            <a:r>
              <a:rPr lang="en-US" dirty="0"/>
              <a:t>Work with Ministry of Mahaweli Development and Environment and PUCSL to initiate a PES scheme in </a:t>
            </a:r>
            <a:r>
              <a:rPr lang="en-US" dirty="0" err="1"/>
              <a:t>Moragahakanda</a:t>
            </a:r>
            <a:r>
              <a:rPr lang="en-US" dirty="0"/>
              <a:t> reservoir</a:t>
            </a:r>
          </a:p>
          <a:p>
            <a:r>
              <a:rPr lang="en-US" dirty="0"/>
              <a:t>Work with IUCN to initiate a PES with a mini hydro operator</a:t>
            </a:r>
          </a:p>
        </p:txBody>
      </p:sp>
    </p:spTree>
    <p:extLst>
      <p:ext uri="{BB962C8B-B14F-4D97-AF65-F5344CB8AC3E}">
        <p14:creationId xmlns:p14="http://schemas.microsoft.com/office/powerpoint/2010/main" val="111234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809FAE-A8C2-4FD6-880A-C81B6411B21B}"/>
              </a:ext>
            </a:extLst>
          </p:cNvPr>
          <p:cNvSpPr txBox="1"/>
          <p:nvPr/>
        </p:nvSpPr>
        <p:spPr>
          <a:xfrm>
            <a:off x="2256183" y="2588712"/>
            <a:ext cx="4840357"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dirty="0">
                <a:effectLst>
                  <a:glow rad="127000">
                    <a:schemeClr val="accent3">
                      <a:lumMod val="60000"/>
                      <a:lumOff val="40000"/>
                    </a:schemeClr>
                  </a:glow>
                </a:effectLst>
              </a:rPr>
              <a:t>Investing in biodiversity for a prosperous future</a:t>
            </a:r>
          </a:p>
        </p:txBody>
      </p:sp>
    </p:spTree>
    <p:extLst>
      <p:ext uri="{BB962C8B-B14F-4D97-AF65-F5344CB8AC3E}">
        <p14:creationId xmlns:p14="http://schemas.microsoft.com/office/powerpoint/2010/main" val="340439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4349-4832-4001-BC96-3A24A5018A89}"/>
              </a:ext>
            </a:extLst>
          </p:cNvPr>
          <p:cNvSpPr>
            <a:spLocks noGrp="1"/>
          </p:cNvSpPr>
          <p:nvPr>
            <p:ph type="title"/>
          </p:nvPr>
        </p:nvSpPr>
        <p:spPr/>
        <p:txBody>
          <a:bodyPr/>
          <a:lstStyle/>
          <a:p>
            <a:r>
              <a:rPr lang="en-US" dirty="0"/>
              <a:t>Sri Lanka- Pearl of Indian Ocean</a:t>
            </a:r>
          </a:p>
        </p:txBody>
      </p:sp>
      <p:pic>
        <p:nvPicPr>
          <p:cNvPr id="4" name="Content Placeholder 3">
            <a:extLst>
              <a:ext uri="{FF2B5EF4-FFF2-40B4-BE49-F238E27FC236}">
                <a16:creationId xmlns:a16="http://schemas.microsoft.com/office/drawing/2014/main" id="{43B52DA4-9A74-4266-9328-E78F5A698A20}"/>
              </a:ext>
            </a:extLst>
          </p:cNvPr>
          <p:cNvPicPr>
            <a:picLocks noGrp="1" noChangeAspect="1"/>
          </p:cNvPicPr>
          <p:nvPr>
            <p:ph idx="1"/>
          </p:nvPr>
        </p:nvPicPr>
        <p:blipFill>
          <a:blip r:embed="rId3"/>
          <a:stretch>
            <a:fillRect/>
          </a:stretch>
        </p:blipFill>
        <p:spPr>
          <a:xfrm>
            <a:off x="775251" y="898829"/>
            <a:ext cx="7593498" cy="5928706"/>
          </a:xfrm>
          <a:prstGeom prst="rect">
            <a:avLst/>
          </a:prstGeom>
          <a:effectLst>
            <a:glow rad="63500">
              <a:schemeClr val="accent2">
                <a:satMod val="175000"/>
                <a:alpha val="40000"/>
              </a:schemeClr>
            </a:glow>
          </a:effectLst>
          <a:scene3d>
            <a:camera prst="orthographicFront"/>
            <a:lightRig rig="threePt" dir="t"/>
          </a:scene3d>
          <a:sp3d prstMaterial="dkEdge"/>
        </p:spPr>
      </p:pic>
      <p:sp>
        <p:nvSpPr>
          <p:cNvPr id="5" name="Oval 4">
            <a:extLst>
              <a:ext uri="{FF2B5EF4-FFF2-40B4-BE49-F238E27FC236}">
                <a16:creationId xmlns:a16="http://schemas.microsoft.com/office/drawing/2014/main" id="{02DEEC06-CEE0-4342-AB1B-4C507C69AFB3}"/>
              </a:ext>
            </a:extLst>
          </p:cNvPr>
          <p:cNvSpPr/>
          <p:nvPr/>
        </p:nvSpPr>
        <p:spPr>
          <a:xfrm>
            <a:off x="4432852" y="4979504"/>
            <a:ext cx="675861" cy="9740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F5771C-CAC8-422D-8CD9-829D06132995}"/>
              </a:ext>
            </a:extLst>
          </p:cNvPr>
          <p:cNvSpPr txBox="1"/>
          <p:nvPr/>
        </p:nvSpPr>
        <p:spPr>
          <a:xfrm>
            <a:off x="5108714" y="5357191"/>
            <a:ext cx="1123122" cy="369332"/>
          </a:xfrm>
          <a:prstGeom prst="rect">
            <a:avLst/>
          </a:prstGeom>
          <a:noFill/>
        </p:spPr>
        <p:txBody>
          <a:bodyPr wrap="square" rtlCol="0">
            <a:spAutoFit/>
          </a:bodyPr>
          <a:lstStyle/>
          <a:p>
            <a:r>
              <a:rPr lang="en-US" dirty="0"/>
              <a:t>Sri Lanka</a:t>
            </a:r>
          </a:p>
        </p:txBody>
      </p:sp>
    </p:spTree>
    <p:extLst>
      <p:ext uri="{BB962C8B-B14F-4D97-AF65-F5344CB8AC3E}">
        <p14:creationId xmlns:p14="http://schemas.microsoft.com/office/powerpoint/2010/main" val="122474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8515-26AF-4020-95CF-81AF64D07312}"/>
              </a:ext>
            </a:extLst>
          </p:cNvPr>
          <p:cNvSpPr>
            <a:spLocks noGrp="1"/>
          </p:cNvSpPr>
          <p:nvPr>
            <p:ph type="title"/>
          </p:nvPr>
        </p:nvSpPr>
        <p:spPr/>
        <p:txBody>
          <a:bodyPr/>
          <a:lstStyle/>
          <a:p>
            <a:r>
              <a:rPr lang="en-US" dirty="0"/>
              <a:t>Country at a glance</a:t>
            </a:r>
          </a:p>
        </p:txBody>
      </p:sp>
      <p:sp>
        <p:nvSpPr>
          <p:cNvPr id="3" name="Content Placeholder 2">
            <a:extLst>
              <a:ext uri="{FF2B5EF4-FFF2-40B4-BE49-F238E27FC236}">
                <a16:creationId xmlns:a16="http://schemas.microsoft.com/office/drawing/2014/main" id="{527A63B6-A865-4281-8C10-86BB688500E3}"/>
              </a:ext>
            </a:extLst>
          </p:cNvPr>
          <p:cNvSpPr>
            <a:spLocks noGrp="1"/>
          </p:cNvSpPr>
          <p:nvPr>
            <p:ph idx="1"/>
          </p:nvPr>
        </p:nvSpPr>
        <p:spPr/>
        <p:txBody>
          <a:bodyPr/>
          <a:lstStyle/>
          <a:p>
            <a:r>
              <a:rPr lang="en-US" dirty="0"/>
              <a:t>Population 					21 million</a:t>
            </a:r>
          </a:p>
          <a:p>
            <a:r>
              <a:rPr lang="en-US" dirty="0"/>
              <a:t>Land area					65,610 km</a:t>
            </a:r>
            <a:r>
              <a:rPr lang="en-US" baseline="30000" dirty="0"/>
              <a:t>2</a:t>
            </a:r>
          </a:p>
          <a:p>
            <a:r>
              <a:rPr lang="en-US" dirty="0"/>
              <a:t>GDP Per capita			3,835 USD (2016)</a:t>
            </a:r>
          </a:p>
          <a:p>
            <a:r>
              <a:rPr lang="en-US" dirty="0"/>
              <a:t>GDP Per capita (PPP)	12,811 USD (2017)</a:t>
            </a:r>
          </a:p>
          <a:p>
            <a:r>
              <a:rPr lang="en-US" dirty="0"/>
              <a:t>Livelihoods</a:t>
            </a:r>
          </a:p>
          <a:p>
            <a:pPr lvl="3"/>
            <a:r>
              <a:rPr lang="en-US" dirty="0"/>
              <a:t>Agriculture			26.1%</a:t>
            </a:r>
          </a:p>
          <a:p>
            <a:pPr lvl="3"/>
            <a:r>
              <a:rPr lang="en-US" dirty="0"/>
              <a:t>Industries				28.4%</a:t>
            </a:r>
          </a:p>
          <a:p>
            <a:pPr lvl="3"/>
            <a:r>
              <a:rPr lang="en-US" dirty="0"/>
              <a:t>Services				45.5%</a:t>
            </a:r>
          </a:p>
          <a:p>
            <a:r>
              <a:rPr lang="en-US" dirty="0"/>
              <a:t>Electrification level		99.3%</a:t>
            </a:r>
          </a:p>
          <a:p>
            <a:r>
              <a:rPr lang="en-US" dirty="0"/>
              <a:t>Per capita electricity consumption 626.3 kWh</a:t>
            </a:r>
          </a:p>
        </p:txBody>
      </p:sp>
    </p:spTree>
    <p:extLst>
      <p:ext uri="{BB962C8B-B14F-4D97-AF65-F5344CB8AC3E}">
        <p14:creationId xmlns:p14="http://schemas.microsoft.com/office/powerpoint/2010/main" val="101136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7EAE7-356A-4E95-86E0-70E77B14D59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7327D00-A884-42CC-A7BD-12FC72B0BA69}"/>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C59C11D8-9892-4083-BE06-94D912A36AED}"/>
              </a:ext>
            </a:extLst>
          </p:cNvPr>
          <p:cNvSpPr>
            <a:spLocks noGrp="1"/>
          </p:cNvSpPr>
          <p:nvPr>
            <p:ph type="body" sz="quarter" idx="3"/>
          </p:nvPr>
        </p:nvSpPr>
        <p:spPr/>
        <p:txBody>
          <a:bodyPr/>
          <a:lstStyle/>
          <a:p>
            <a:endParaRPr lang="en-US"/>
          </a:p>
        </p:txBody>
      </p:sp>
      <p:graphicFrame>
        <p:nvGraphicFramePr>
          <p:cNvPr id="9" name="Content Placeholder 3">
            <a:extLst>
              <a:ext uri="{FF2B5EF4-FFF2-40B4-BE49-F238E27FC236}">
                <a16:creationId xmlns:a16="http://schemas.microsoft.com/office/drawing/2014/main" id="{6594433E-0F97-4299-BBF1-5C10503781D4}"/>
              </a:ext>
            </a:extLst>
          </p:cNvPr>
          <p:cNvGraphicFramePr>
            <a:graphicFrameLocks noGrp="1"/>
          </p:cNvGraphicFramePr>
          <p:nvPr>
            <p:ph sz="half" idx="2"/>
            <p:extLst>
              <p:ext uri="{D42A27DB-BD31-4B8C-83A1-F6EECF244321}">
                <p14:modId xmlns:p14="http://schemas.microsoft.com/office/powerpoint/2010/main" val="4237194755"/>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a:extLst>
              <a:ext uri="{FF2B5EF4-FFF2-40B4-BE49-F238E27FC236}">
                <a16:creationId xmlns:a16="http://schemas.microsoft.com/office/drawing/2014/main" id="{AAE187C6-2E26-46A0-B927-49E02A3CA17B}"/>
              </a:ext>
            </a:extLst>
          </p:cNvPr>
          <p:cNvGraphicFramePr>
            <a:graphicFrameLocks noGrp="1"/>
          </p:cNvGraphicFramePr>
          <p:nvPr>
            <p:ph sz="quarter" idx="4"/>
            <p:extLst>
              <p:ext uri="{D42A27DB-BD31-4B8C-83A1-F6EECF244321}">
                <p14:modId xmlns:p14="http://schemas.microsoft.com/office/powerpoint/2010/main" val="3211376749"/>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323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8B13-0A89-4DEF-90BD-9C74CA22A6AB}"/>
              </a:ext>
            </a:extLst>
          </p:cNvPr>
          <p:cNvSpPr>
            <a:spLocks noGrp="1"/>
          </p:cNvSpPr>
          <p:nvPr>
            <p:ph type="title"/>
          </p:nvPr>
        </p:nvSpPr>
        <p:spPr/>
        <p:txBody>
          <a:bodyPr/>
          <a:lstStyle/>
          <a:p>
            <a:r>
              <a:rPr lang="en-US" dirty="0"/>
              <a:t>Generation Vs Capacity</a:t>
            </a:r>
          </a:p>
        </p:txBody>
      </p:sp>
      <p:graphicFrame>
        <p:nvGraphicFramePr>
          <p:cNvPr id="4" name="Content Placeholder 3">
            <a:extLst>
              <a:ext uri="{FF2B5EF4-FFF2-40B4-BE49-F238E27FC236}">
                <a16:creationId xmlns:a16="http://schemas.microsoft.com/office/drawing/2014/main" id="{9DABC190-85F6-48C1-8BD9-CCA53D28E053}"/>
              </a:ext>
            </a:extLst>
          </p:cNvPr>
          <p:cNvGraphicFramePr>
            <a:graphicFrameLocks noGrp="1"/>
          </p:cNvGraphicFramePr>
          <p:nvPr>
            <p:ph idx="1"/>
            <p:extLst>
              <p:ext uri="{D42A27DB-BD31-4B8C-83A1-F6EECF244321}">
                <p14:modId xmlns:p14="http://schemas.microsoft.com/office/powerpoint/2010/main" val="3690121320"/>
              </p:ext>
            </p:extLst>
          </p:nvPr>
        </p:nvGraphicFramePr>
        <p:xfrm>
          <a:off x="178904" y="1182758"/>
          <a:ext cx="8965096" cy="5675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16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785C-D84A-4F88-A3A7-97B7BD2276F6}"/>
              </a:ext>
            </a:extLst>
          </p:cNvPr>
          <p:cNvSpPr>
            <a:spLocks noGrp="1"/>
          </p:cNvSpPr>
          <p:nvPr>
            <p:ph type="title"/>
          </p:nvPr>
        </p:nvSpPr>
        <p:spPr/>
        <p:txBody>
          <a:bodyPr/>
          <a:lstStyle/>
          <a:p>
            <a:r>
              <a:rPr lang="en-US" dirty="0"/>
              <a:t>Cost of production</a:t>
            </a:r>
          </a:p>
        </p:txBody>
      </p:sp>
      <p:graphicFrame>
        <p:nvGraphicFramePr>
          <p:cNvPr id="4" name="Content Placeholder 3">
            <a:extLst>
              <a:ext uri="{FF2B5EF4-FFF2-40B4-BE49-F238E27FC236}">
                <a16:creationId xmlns:a16="http://schemas.microsoft.com/office/drawing/2014/main" id="{0555633C-33DA-4D4C-8F32-328119E32854}"/>
              </a:ext>
            </a:extLst>
          </p:cNvPr>
          <p:cNvGraphicFramePr>
            <a:graphicFrameLocks noGrp="1"/>
          </p:cNvGraphicFramePr>
          <p:nvPr>
            <p:ph idx="1"/>
            <p:extLst>
              <p:ext uri="{D42A27DB-BD31-4B8C-83A1-F6EECF244321}">
                <p14:modId xmlns:p14="http://schemas.microsoft.com/office/powerpoint/2010/main" val="28213429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7C53330D-DF8F-462A-AE92-A9E8C7735A81}"/>
              </a:ext>
            </a:extLst>
          </p:cNvPr>
          <p:cNvSpPr/>
          <p:nvPr/>
        </p:nvSpPr>
        <p:spPr>
          <a:xfrm>
            <a:off x="3180522" y="3667539"/>
            <a:ext cx="735495" cy="884583"/>
          </a:xfrm>
          <a:prstGeom prst="down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470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5EF0-D716-4E85-B107-D9FFCDE3E3FF}"/>
              </a:ext>
            </a:extLst>
          </p:cNvPr>
          <p:cNvSpPr>
            <a:spLocks noGrp="1"/>
          </p:cNvSpPr>
          <p:nvPr>
            <p:ph type="title"/>
          </p:nvPr>
        </p:nvSpPr>
        <p:spPr/>
        <p:txBody>
          <a:bodyPr/>
          <a:lstStyle/>
          <a:p>
            <a:r>
              <a:rPr lang="en-US" dirty="0"/>
              <a:t>Main issues</a:t>
            </a:r>
          </a:p>
        </p:txBody>
      </p:sp>
      <p:sp>
        <p:nvSpPr>
          <p:cNvPr id="3" name="Content Placeholder 2">
            <a:extLst>
              <a:ext uri="{FF2B5EF4-FFF2-40B4-BE49-F238E27FC236}">
                <a16:creationId xmlns:a16="http://schemas.microsoft.com/office/drawing/2014/main" id="{F4602E7A-7F2D-4143-B6A6-C3A55543B6CD}"/>
              </a:ext>
            </a:extLst>
          </p:cNvPr>
          <p:cNvSpPr>
            <a:spLocks noGrp="1"/>
          </p:cNvSpPr>
          <p:nvPr>
            <p:ph idx="1"/>
          </p:nvPr>
        </p:nvSpPr>
        <p:spPr/>
        <p:txBody>
          <a:bodyPr/>
          <a:lstStyle/>
          <a:p>
            <a:r>
              <a:rPr lang="en-US" dirty="0"/>
              <a:t>Assuming coal as the best way forward as externalities are not being considered</a:t>
            </a:r>
          </a:p>
          <a:p>
            <a:r>
              <a:rPr lang="en-US" dirty="0"/>
              <a:t>Exhausted hydro power generation capacity</a:t>
            </a:r>
          </a:p>
          <a:p>
            <a:r>
              <a:rPr lang="en-US" dirty="0"/>
              <a:t>Low efficiency of existing hydro power generators</a:t>
            </a:r>
          </a:p>
          <a:p>
            <a:pPr lvl="1"/>
            <a:r>
              <a:rPr lang="en-US" dirty="0"/>
              <a:t>Government owned</a:t>
            </a:r>
          </a:p>
          <a:p>
            <a:pPr lvl="1"/>
            <a:r>
              <a:rPr lang="en-US" dirty="0"/>
              <a:t>Private owned</a:t>
            </a:r>
          </a:p>
        </p:txBody>
      </p:sp>
    </p:spTree>
    <p:extLst>
      <p:ext uri="{BB962C8B-B14F-4D97-AF65-F5344CB8AC3E}">
        <p14:creationId xmlns:p14="http://schemas.microsoft.com/office/powerpoint/2010/main" val="239583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6A1E-423A-46C5-8A0D-85425CF305A4}"/>
              </a:ext>
            </a:extLst>
          </p:cNvPr>
          <p:cNvSpPr>
            <a:spLocks noGrp="1"/>
          </p:cNvSpPr>
          <p:nvPr>
            <p:ph type="title"/>
          </p:nvPr>
        </p:nvSpPr>
        <p:spPr/>
        <p:txBody>
          <a:bodyPr/>
          <a:lstStyle/>
          <a:p>
            <a:r>
              <a:rPr lang="en-US" dirty="0"/>
              <a:t>Hydro power issues</a:t>
            </a:r>
          </a:p>
        </p:txBody>
      </p:sp>
      <p:sp>
        <p:nvSpPr>
          <p:cNvPr id="3" name="Content Placeholder 2">
            <a:extLst>
              <a:ext uri="{FF2B5EF4-FFF2-40B4-BE49-F238E27FC236}">
                <a16:creationId xmlns:a16="http://schemas.microsoft.com/office/drawing/2014/main" id="{EE1B0050-EF2A-4C1B-93F8-93A77D7A56E7}"/>
              </a:ext>
            </a:extLst>
          </p:cNvPr>
          <p:cNvSpPr>
            <a:spLocks noGrp="1"/>
          </p:cNvSpPr>
          <p:nvPr>
            <p:ph idx="1"/>
          </p:nvPr>
        </p:nvSpPr>
        <p:spPr/>
        <p:txBody>
          <a:bodyPr/>
          <a:lstStyle/>
          <a:p>
            <a:r>
              <a:rPr lang="en-US" dirty="0"/>
              <a:t>Plant factor = </a:t>
            </a:r>
          </a:p>
          <a:p>
            <a:pPr marL="0" indent="0" algn="ctr">
              <a:buNone/>
            </a:pPr>
            <a:r>
              <a:rPr lang="en-US" sz="2400" u="sng" dirty="0"/>
              <a:t>Actual energy production during a given period</a:t>
            </a:r>
          </a:p>
          <a:p>
            <a:pPr marL="0" indent="0" algn="ctr">
              <a:buNone/>
            </a:pPr>
            <a:r>
              <a:rPr lang="en-US" sz="2400" dirty="0"/>
              <a:t>Potential energy production during that period</a:t>
            </a:r>
          </a:p>
          <a:p>
            <a:r>
              <a:rPr lang="en-US" sz="2400" dirty="0"/>
              <a:t>All major power plants operated below 50% plant factor</a:t>
            </a:r>
          </a:p>
          <a:p>
            <a:r>
              <a:rPr lang="en-US" sz="2400" dirty="0"/>
              <a:t>Only 5 plants out of 17 operated with more than 40% plant factor</a:t>
            </a:r>
          </a:p>
          <a:p>
            <a:r>
              <a:rPr lang="en-US" sz="2400" dirty="0"/>
              <a:t>5 plants operated with less than 20% plant factor</a:t>
            </a:r>
          </a:p>
          <a:p>
            <a:endParaRPr lang="en-US" sz="2400" dirty="0"/>
          </a:p>
        </p:txBody>
      </p:sp>
    </p:spTree>
    <p:extLst>
      <p:ext uri="{BB962C8B-B14F-4D97-AF65-F5344CB8AC3E}">
        <p14:creationId xmlns:p14="http://schemas.microsoft.com/office/powerpoint/2010/main" val="424456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DBCB-EAA9-4025-910A-6A43B93F338F}"/>
              </a:ext>
            </a:extLst>
          </p:cNvPr>
          <p:cNvSpPr>
            <a:spLocks noGrp="1"/>
          </p:cNvSpPr>
          <p:nvPr>
            <p:ph type="title"/>
          </p:nvPr>
        </p:nvSpPr>
        <p:spPr/>
        <p:txBody>
          <a:bodyPr/>
          <a:lstStyle/>
          <a:p>
            <a:r>
              <a:rPr lang="en-US" sz="3600" dirty="0"/>
              <a:t>Plant factor of major hydro stations-2016</a:t>
            </a:r>
          </a:p>
        </p:txBody>
      </p:sp>
      <p:graphicFrame>
        <p:nvGraphicFramePr>
          <p:cNvPr id="4" name="Content Placeholder 3">
            <a:extLst>
              <a:ext uri="{FF2B5EF4-FFF2-40B4-BE49-F238E27FC236}">
                <a16:creationId xmlns:a16="http://schemas.microsoft.com/office/drawing/2014/main" id="{8CADA8CB-DE97-44A7-B772-9B3334EEB9DA}"/>
              </a:ext>
            </a:extLst>
          </p:cNvPr>
          <p:cNvGraphicFramePr>
            <a:graphicFrameLocks noGrp="1"/>
          </p:cNvGraphicFramePr>
          <p:nvPr>
            <p:ph idx="1"/>
            <p:extLst>
              <p:ext uri="{D42A27DB-BD31-4B8C-83A1-F6EECF244321}">
                <p14:modId xmlns:p14="http://schemas.microsoft.com/office/powerpoint/2010/main" val="270349486"/>
              </p:ext>
            </p:extLst>
          </p:nvPr>
        </p:nvGraphicFramePr>
        <p:xfrm>
          <a:off x="178904" y="1222513"/>
          <a:ext cx="8965096" cy="5635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487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23610</TotalTime>
  <Words>776</Words>
  <Application>Microsoft Office PowerPoint</Application>
  <PresentationFormat>On-screen Show (4:3)</PresentationFormat>
  <Paragraphs>82</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vt:lpstr>
      <vt:lpstr>Myriad Pro</vt:lpstr>
      <vt:lpstr>Office Theme</vt:lpstr>
      <vt:lpstr>PowerPoint Presentation</vt:lpstr>
      <vt:lpstr>Sri Lanka- Pearl of Indian Ocean</vt:lpstr>
      <vt:lpstr>Country at a glance</vt:lpstr>
      <vt:lpstr>PowerPoint Presentation</vt:lpstr>
      <vt:lpstr>Generation Vs Capacity</vt:lpstr>
      <vt:lpstr>Cost of production</vt:lpstr>
      <vt:lpstr>Main issues</vt:lpstr>
      <vt:lpstr>Hydro power issues</vt:lpstr>
      <vt:lpstr>Plant factor of major hydro stations-2016</vt:lpstr>
      <vt:lpstr>Many mini hydro plants operate at sub optimal levels</vt:lpstr>
      <vt:lpstr>Main reasons – major hydro power plants</vt:lpstr>
      <vt:lpstr>Main reasons – mini hydro power plants</vt:lpstr>
      <vt:lpstr>Solutions</vt:lpstr>
      <vt:lpstr>PowerPoint Presentation</vt:lpstr>
      <vt:lpstr>BIOFIN support to the government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Ochoa</dc:creator>
  <cp:lastModifiedBy>Ramitha Wijethunga</cp:lastModifiedBy>
  <cp:revision>321</cp:revision>
  <dcterms:created xsi:type="dcterms:W3CDTF">2015-07-21T20:21:33Z</dcterms:created>
  <dcterms:modified xsi:type="dcterms:W3CDTF">2018-11-08T08:32:14Z</dcterms:modified>
</cp:coreProperties>
</file>